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86" r:id="rId3"/>
    <p:sldId id="282" r:id="rId4"/>
    <p:sldId id="312" r:id="rId5"/>
    <p:sldId id="281" r:id="rId6"/>
    <p:sldId id="283" r:id="rId7"/>
    <p:sldId id="296" r:id="rId8"/>
    <p:sldId id="295" r:id="rId9"/>
    <p:sldId id="288" r:id="rId10"/>
    <p:sldId id="287" r:id="rId11"/>
    <p:sldId id="285" r:id="rId12"/>
    <p:sldId id="257" r:id="rId13"/>
    <p:sldId id="258" r:id="rId14"/>
    <p:sldId id="305" r:id="rId15"/>
    <p:sldId id="260" r:id="rId16"/>
    <p:sldId id="259" r:id="rId17"/>
    <p:sldId id="261" r:id="rId18"/>
    <p:sldId id="310" r:id="rId19"/>
    <p:sldId id="263" r:id="rId20"/>
    <p:sldId id="274" r:id="rId21"/>
    <p:sldId id="298" r:id="rId22"/>
    <p:sldId id="304" r:id="rId23"/>
    <p:sldId id="291" r:id="rId24"/>
    <p:sldId id="276" r:id="rId25"/>
    <p:sldId id="277" r:id="rId26"/>
    <p:sldId id="306" r:id="rId27"/>
    <p:sldId id="307" r:id="rId28"/>
    <p:sldId id="311" r:id="rId29"/>
    <p:sldId id="278" r:id="rId30"/>
    <p:sldId id="279" r:id="rId31"/>
    <p:sldId id="290" r:id="rId32"/>
    <p:sldId id="271" r:id="rId33"/>
    <p:sldId id="300" r:id="rId34"/>
    <p:sldId id="301" r:id="rId35"/>
    <p:sldId id="275" r:id="rId36"/>
    <p:sldId id="308" r:id="rId37"/>
    <p:sldId id="309" r:id="rId38"/>
    <p:sldId id="292" r:id="rId39"/>
    <p:sldId id="273" r:id="rId40"/>
    <p:sldId id="293" r:id="rId41"/>
    <p:sldId id="270" r:id="rId42"/>
    <p:sldId id="294" r:id="rId43"/>
    <p:sldId id="302" r:id="rId44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CC00"/>
    <a:srgbClr val="0D0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71" autoAdjust="0"/>
  </p:normalViewPr>
  <p:slideViewPr>
    <p:cSldViewPr snapToGrid="0">
      <p:cViewPr varScale="1">
        <p:scale>
          <a:sx n="60" d="100"/>
          <a:sy n="60" d="100"/>
        </p:scale>
        <p:origin x="78" y="2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7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488"/>
    </p:cViewPr>
  </p:sorter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3465B-4A7E-4BC1-B98C-B0AFC9BC9D53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09B0F-D7A2-45AA-81BB-58AF58B41C6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62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09B0F-D7A2-45AA-81BB-58AF58B41C6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82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67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1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6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27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12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039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95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273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274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714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91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70FFB-B808-4069-8576-A6B98D058502}" type="datetimeFigureOut">
              <a:rPr lang="cs-CZ" smtClean="0"/>
              <a:t>24.3.2017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32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4"/>
          <p:cNvSpPr>
            <a:spLocks noGrp="1"/>
          </p:cNvSpPr>
          <p:nvPr>
            <p:ph type="subTitle" idx="1"/>
          </p:nvPr>
        </p:nvSpPr>
        <p:spPr>
          <a:xfrm>
            <a:off x="1369620" y="799461"/>
            <a:ext cx="9144000" cy="1655762"/>
          </a:xfrm>
        </p:spPr>
        <p:txBody>
          <a:bodyPr>
            <a:normAutofit fontScale="92500" lnSpcReduction="10000"/>
          </a:bodyPr>
          <a:lstStyle/>
          <a:p>
            <a:endParaRPr lang="cs-CZ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MĚSTO VARNSDORF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1536357" y="3212757"/>
            <a:ext cx="8719751" cy="2011264"/>
          </a:xfrm>
        </p:spPr>
        <p:txBody>
          <a:bodyPr/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INVESTIČNÍ AKCE 2016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9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5000">
        <p:cut/>
      </p:transition>
    </mc:Choice>
    <mc:Fallback xmlns="">
      <p:transition advClick="0" advTm="1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7787" y="588628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Varnsdorf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1.280.348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sp>
        <p:nvSpPr>
          <p:cNvPr id="6" name="Obdélník 5"/>
          <p:cNvSpPr/>
          <p:nvPr/>
        </p:nvSpPr>
        <p:spPr>
          <a:xfrm>
            <a:off x="219062" y="256980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Ul. 5. května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943" y="1009357"/>
            <a:ext cx="3707823" cy="4943764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9338510" y="10063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0077863" y="325371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Ul. Palackého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9643310" y="13111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667" y="774247"/>
            <a:ext cx="3580873" cy="477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9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0832" y="2038865"/>
            <a:ext cx="10769205" cy="2483708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KOMUNIKACE, CHODNÍKY, 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VEŘENÁ PROSTRANSTVÍ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1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533" y="370703"/>
            <a:ext cx="11966369" cy="75745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komunikace Kozlova</a:t>
            </a:r>
            <a:endParaRPr lang="cs-CZ" sz="28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533" y="4029944"/>
            <a:ext cx="5080661" cy="1303317"/>
          </a:xfrm>
        </p:spPr>
        <p:txBody>
          <a:bodyPr>
            <a:normAutofit/>
          </a:bodyPr>
          <a:lstStyle/>
          <a:p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</a:t>
            </a:r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silnice a mosty Děčín, a. s. </a:t>
            </a:r>
          </a:p>
          <a:p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482.360 Kč vč. DPH</a:t>
            </a:r>
            <a:endParaRPr lang="cs-CZ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cs-CZ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32" y="1436914"/>
            <a:ext cx="6590805" cy="494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5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0418" y="334286"/>
            <a:ext cx="10709562" cy="88968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Celoplošné opravy komunikací lehké penetrace ul. Zhořelecká a Studánka </a:t>
            </a:r>
            <a:r>
              <a:rPr lang="cs-CZ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12221" y="544705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Dokom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Děčín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494.836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100" y="1491897"/>
            <a:ext cx="6861880" cy="514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0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komunikace technologií těžké penetrace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Hájenská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ástupný symbol pro obsah 3"/>
          <p:cNvSpPr>
            <a:spLocks noGrp="1"/>
          </p:cNvSpPr>
          <p:nvPr>
            <p:ph sz="half" idx="2"/>
          </p:nvPr>
        </p:nvSpPr>
        <p:spPr>
          <a:xfrm>
            <a:off x="7980218" y="4155726"/>
            <a:ext cx="4191924" cy="15563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Silkom</a:t>
            </a:r>
            <a: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Frýdlant </a:t>
            </a:r>
          </a:p>
          <a:p>
            <a:pPr marL="0" indent="0">
              <a:buNone/>
            </a:pPr>
            <a: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 vč. DPH: 266.428 Kč vč. DPH</a:t>
            </a:r>
            <a:endParaRPr lang="cs-CZ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53438" y="2387106"/>
            <a:ext cx="4716320" cy="353724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77647" y="1813622"/>
            <a:ext cx="4761000" cy="357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4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6037" y="-199935"/>
            <a:ext cx="10200905" cy="1600200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 zámkové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dlažby ul. Pražská, Západní, Husova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58112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Stavební firma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Bardzák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Benešov nad Ploučnicí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926.780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64" y="754545"/>
            <a:ext cx="3303340" cy="440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056" y="1600703"/>
            <a:ext cx="3608055" cy="481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5212" y="1707234"/>
            <a:ext cx="4429992" cy="332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96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1010" y="233953"/>
            <a:ext cx="10918055" cy="11500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dlažby ul. Bratislavská, Seifertova, Poštovní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7256" y="5934670"/>
            <a:ext cx="690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Stavební firma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Bardzák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Benešov nad Ploučnicí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585.902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84" y="1378111"/>
            <a:ext cx="3335716" cy="4447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926" y="1293620"/>
            <a:ext cx="3827036" cy="510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976" y="1661660"/>
            <a:ext cx="3123054" cy="4164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93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2917" y="5929699"/>
            <a:ext cx="8934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Stavební firma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Bardzák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r. o., Benešov nad Ploučnicí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961.747  Kč vč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692991" y="409915"/>
            <a:ext cx="1877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86888" y="86749"/>
            <a:ext cx="11602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dlažby ul. Edisonova, Křižíkova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85" y="1092810"/>
            <a:ext cx="3348577" cy="4464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07" y="1280232"/>
            <a:ext cx="3487100" cy="464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553" y="1668209"/>
            <a:ext cx="3432175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0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14" y="1207278"/>
            <a:ext cx="3526785" cy="4702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08" y="1574794"/>
            <a:ext cx="3772444" cy="502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761" y="1911926"/>
            <a:ext cx="3601679" cy="480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902525" y="287814"/>
            <a:ext cx="9975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dlažby ul. Edisonova, Křižíkova</a:t>
            </a:r>
          </a:p>
        </p:txBody>
      </p:sp>
    </p:spTree>
    <p:extLst>
      <p:ext uri="{BB962C8B-B14F-4D97-AF65-F5344CB8AC3E}">
        <p14:creationId xmlns:p14="http://schemas.microsoft.com/office/powerpoint/2010/main" val="322207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073" y="-156682"/>
            <a:ext cx="10515600" cy="1495206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53645" y="6096297"/>
            <a:ext cx="4811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Varnsdorf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538.817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654540" y="46883"/>
            <a:ext cx="102561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dlažby ul.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Palackého a 5. května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788" y="1315170"/>
            <a:ext cx="3908922" cy="521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543" y="2178962"/>
            <a:ext cx="2982101" cy="397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45" y="1124101"/>
            <a:ext cx="3663262" cy="4884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49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325" y="-116679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ZÁKLADNÍ </a:t>
            </a:r>
            <a:br>
              <a:rPr lang="cs-CZ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br>
              <a:rPr lang="cs-CZ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MATEŘSKÉ ŠKOLY</a:t>
            </a:r>
            <a:endParaRPr lang="cs-CZ" sz="6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0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495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Přístupový chodník ke hřbitovu 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06865" y="5940044"/>
            <a:ext cx="5488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služby města Varnsdorf s. r. o.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1.260.000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48" y="1187355"/>
            <a:ext cx="5347223" cy="4010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153" y="2145241"/>
            <a:ext cx="5345050" cy="40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48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524259" y="449618"/>
            <a:ext cx="6572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Úprava přístupových ploch ke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hřbitovu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05648" y="5436316"/>
            <a:ext cx="3714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Varnsdorf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díle: 417.450 Kč vč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DPH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436" y="3342304"/>
            <a:ext cx="6009564" cy="338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717054"/>
            <a:ext cx="5778665" cy="3250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85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135" y="1166912"/>
            <a:ext cx="4183622" cy="235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3297716" y="289749"/>
            <a:ext cx="47131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městského mobiliáře</a:t>
            </a:r>
          </a:p>
        </p:txBody>
      </p:sp>
      <p:sp>
        <p:nvSpPr>
          <p:cNvPr id="9" name="Obdélník 8"/>
          <p:cNvSpPr/>
          <p:nvPr/>
        </p:nvSpPr>
        <p:spPr>
          <a:xfrm>
            <a:off x="775801" y="5310864"/>
            <a:ext cx="5043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r. o., Varnsdorf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632.332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  <a:p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480" y="3640511"/>
            <a:ext cx="5550140" cy="3121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7" y="1290874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85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3831" y="1837665"/>
            <a:ext cx="10515600" cy="1867436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SPORTOVIŠTĚ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4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9828" y="-1405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palubovky v objektu </a:t>
            </a: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sportovní </a:t>
            </a:r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haly 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57704" y="58920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Vasil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Markiv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Zubrniště</a:t>
            </a:r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463.306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062" y="2660072"/>
            <a:ext cx="4979719" cy="373478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38" y="840556"/>
            <a:ext cx="6329044" cy="47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871" y="-151113"/>
            <a:ext cx="10515600" cy="1062681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</a:t>
            </a:r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dostavba objektu zázemí </a:t>
            </a: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zimního stadionu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4771130"/>
            <a:ext cx="40243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TERMI s. r. o., Varnsdorf 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18.897.304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Dotace z MŠMT: 5.000.000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662" y="1008147"/>
            <a:ext cx="7152904" cy="536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4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80" y="1207878"/>
            <a:ext cx="5763492" cy="432392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51315"/>
            <a:ext cx="5803075" cy="4352306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917905" y="287378"/>
            <a:ext cx="9207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a dostavba objektu zázemí zimního stadionu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21381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1" y="1336962"/>
            <a:ext cx="6341421" cy="475606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362" y="928253"/>
            <a:ext cx="4358244" cy="5810992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324138" y="286279"/>
            <a:ext cx="9207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a dostavba objektu zázemí zimního stadionu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446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90" y="1452501"/>
            <a:ext cx="5826827" cy="43701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69" y="2936916"/>
            <a:ext cx="5847937" cy="3289464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775401" y="429882"/>
            <a:ext cx="9207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a dostavba objektu zázemí zimního stadionu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844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698" y="-2529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Vnitřní parkoviště v areálu Kotliny 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718281" y="499217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378698" y="6007835"/>
            <a:ext cx="4823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r. o., Varnsdorf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436.684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" y="1072622"/>
            <a:ext cx="6217545" cy="4663159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893" y="2648197"/>
            <a:ext cx="5179578" cy="388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3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44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Multifunkční hřiště s umělým povrchem včetně oplocení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ZŠ Východní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8122722" y="4093001"/>
            <a:ext cx="38713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EUROGREEN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 s. r.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o., Jiřetín pod Jedlovou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díla: 3.067.340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69" y="1199567"/>
            <a:ext cx="7273158" cy="545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3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8130" y="3840122"/>
            <a:ext cx="4051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Dodavatel: Belarus-traktor.cz s.r.o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Cena: 299.000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</a:p>
        </p:txBody>
      </p:sp>
      <p:sp>
        <p:nvSpPr>
          <p:cNvPr id="4" name="Obdélník 3"/>
          <p:cNvSpPr/>
          <p:nvPr/>
        </p:nvSpPr>
        <p:spPr>
          <a:xfrm>
            <a:off x="1933066" y="9591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700644" y="505904"/>
            <a:ext cx="98802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Nákup traktoru  a příslušenství pro údržbu hřiště s umělým povrchem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23" y="1884981"/>
            <a:ext cx="7776600" cy="437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6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9007" y="1502108"/>
            <a:ext cx="10515600" cy="3032822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OBJEKTY OBČANSKÉ </a:t>
            </a:r>
            <a:b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VYBAVENOSTI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9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537" y="0"/>
            <a:ext cx="11697194" cy="1325563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oken, zateplení fasády a úprava venkovních ploch a vstupů do budovy polikliniky č.p. 2060 Varnsdorf </a:t>
            </a:r>
          </a:p>
        </p:txBody>
      </p:sp>
      <p:sp>
        <p:nvSpPr>
          <p:cNvPr id="3" name="Obdélník 2"/>
          <p:cNvSpPr/>
          <p:nvPr/>
        </p:nvSpPr>
        <p:spPr>
          <a:xfrm>
            <a:off x="7734425" y="4694486"/>
            <a:ext cx="4449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Stavební spol. RBK a. s., Praha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13.556.042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(rok 2016: 6.019.723 Kč)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Dotace z MŽP: 4.137.650,50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7864683" y="1672194"/>
            <a:ext cx="41887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Etapa 2016</a:t>
            </a:r>
            <a:b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nový bezbariérový vstup (rampa), terénní úpravy a nové zpevněné plochy (dlažby), přeložka horkovodu, nové kanalizační přípojky (dešťová, splašková), demolice ocelových přístřešků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14" y="1325563"/>
            <a:ext cx="6914408" cy="518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3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742247" y="-59920"/>
            <a:ext cx="10856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oken, zateplení fasády a úprava venkovních ploch a vstupů do budovy polikliniky č.p. 2060 Varnsdorf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102" y="1102867"/>
            <a:ext cx="4200566" cy="560075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47" y="1603169"/>
            <a:ext cx="6198092" cy="464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0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724395" y="232006"/>
            <a:ext cx="111509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oken, zateplení fasády a úprava venkovních ploch </a:t>
            </a:r>
            <a:endParaRPr lang="cs-CZ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vstupů do budovy polikliniky č.p. 2060 Varnsdorf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531" y="1696632"/>
            <a:ext cx="8105736" cy="455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76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571" y="10279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74314" y="60937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Schindler CZ, s. r. o., Praha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989.000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sp>
        <p:nvSpPr>
          <p:cNvPr id="4" name="Obdélník 3"/>
          <p:cNvSpPr/>
          <p:nvPr/>
        </p:nvSpPr>
        <p:spPr>
          <a:xfrm>
            <a:off x="1895498" y="75138"/>
            <a:ext cx="760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výtahu č.p. 3014, Karolíny Světlé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596" y="845031"/>
            <a:ext cx="3321702" cy="5905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442" y="942773"/>
            <a:ext cx="3211743" cy="570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59" y="842930"/>
            <a:ext cx="2890232" cy="513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86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0501" y="0"/>
            <a:ext cx="10685059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Zhotovení sochy </a:t>
            </a:r>
            <a:r>
              <a:rPr lang="cs-CZ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Vincenze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Pilze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(pro městské divadlo) </a:t>
            </a:r>
          </a:p>
        </p:txBody>
      </p:sp>
      <p:sp>
        <p:nvSpPr>
          <p:cNvPr id="3" name="Obdélník 2"/>
          <p:cNvSpPr/>
          <p:nvPr/>
        </p:nvSpPr>
        <p:spPr>
          <a:xfrm>
            <a:off x="310446" y="5427555"/>
            <a:ext cx="6175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realizace modelu busty – MgA. Paulina Skavova,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díla vč. DPH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80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odlití busty do bronzu – H V H spol.  s.r.o.,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Horní Kalná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 vč. DPH: 115.000 Kč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46" y="1193153"/>
            <a:ext cx="6175818" cy="412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452" y="3257435"/>
            <a:ext cx="5085753" cy="339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85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4257" y="163772"/>
            <a:ext cx="10515600" cy="728371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sociálního zařízení v areálu TS</a:t>
            </a:r>
          </a:p>
        </p:txBody>
      </p:sp>
      <p:sp>
        <p:nvSpPr>
          <p:cNvPr id="3" name="Obdélník 2"/>
          <p:cNvSpPr/>
          <p:nvPr/>
        </p:nvSpPr>
        <p:spPr>
          <a:xfrm>
            <a:off x="7204888" y="1898092"/>
            <a:ext cx="3506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Regia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a. s. , Varnsdorf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 vč. DPH - 199.970 Kč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50" y="996286"/>
            <a:ext cx="2922652" cy="519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770" y="2938006"/>
            <a:ext cx="5785077" cy="325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805" y="1943873"/>
            <a:ext cx="2635552" cy="4685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3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393" y="543697"/>
            <a:ext cx="11128168" cy="4806779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OBJEKTY </a:t>
            </a:r>
            <a:b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ZÁJMU </a:t>
            </a:r>
            <a:b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PAMÁTKOVÉ PÉČE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3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7380" y="-102855"/>
            <a:ext cx="10515600" cy="1071847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</a:t>
            </a:r>
            <a:r>
              <a:rPr lang="cs-CZ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Hanischovy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hrobky na hřbitově</a:t>
            </a:r>
          </a:p>
        </p:txBody>
      </p:sp>
      <p:sp>
        <p:nvSpPr>
          <p:cNvPr id="3" name="Obdélník 2"/>
          <p:cNvSpPr/>
          <p:nvPr/>
        </p:nvSpPr>
        <p:spPr>
          <a:xfrm>
            <a:off x="114740" y="5453528"/>
            <a:ext cx="1522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Zhotovitelé: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40" y="731831"/>
            <a:ext cx="2678152" cy="401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892" y="22617112"/>
            <a:ext cx="8038618" cy="1205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947" y="2649982"/>
            <a:ext cx="2718139" cy="407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390" y="1358015"/>
            <a:ext cx="6344022" cy="423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14740" y="5838305"/>
            <a:ext cx="72086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Zednické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práce –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Lubomír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Katuščák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Cena díla vč. DPH: 87.449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říže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Zdeněk </a:t>
            </a:r>
            <a:r>
              <a:rPr lang="cs-CZ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Nuslauer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 vč. DPH: 89.776 Kč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RETOS Varnsdorf s.r.o., , Cena díla vč. DPH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71.959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</a:t>
            </a:r>
          </a:p>
        </p:txBody>
      </p:sp>
    </p:spTree>
    <p:extLst>
      <p:ext uri="{BB962C8B-B14F-4D97-AF65-F5344CB8AC3E}">
        <p14:creationId xmlns:p14="http://schemas.microsoft.com/office/powerpoint/2010/main" val="82873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fasády ZŠ náměstí –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etapa</a:t>
            </a:r>
          </a:p>
        </p:txBody>
      </p:sp>
      <p:sp>
        <p:nvSpPr>
          <p:cNvPr id="3" name="Obdélník 2"/>
          <p:cNvSpPr/>
          <p:nvPr/>
        </p:nvSpPr>
        <p:spPr>
          <a:xfrm>
            <a:off x="245423" y="42365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DKK Stav s. r. o., Liberec 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1.201.199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119" y="1418360"/>
            <a:ext cx="6983681" cy="52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1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575" y="1075039"/>
            <a:ext cx="10515600" cy="3385751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TECHNICKÁ </a:t>
            </a:r>
            <a:b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INFRASTRUKTURA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1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934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Přeložka horkovodu u budovy polikliniky č.p. 2060</a:t>
            </a:r>
          </a:p>
        </p:txBody>
      </p:sp>
      <p:sp>
        <p:nvSpPr>
          <p:cNvPr id="3" name="Obdélník 2"/>
          <p:cNvSpPr/>
          <p:nvPr/>
        </p:nvSpPr>
        <p:spPr>
          <a:xfrm>
            <a:off x="8024752" y="32856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TSmV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r. o., Varnsdorf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570.378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19" y="1241757"/>
            <a:ext cx="2984447" cy="530568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48" y="971977"/>
            <a:ext cx="3136199" cy="557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7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Projektové dokumentace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256312" y="1690688"/>
            <a:ext cx="805147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letošním roce byly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dále vybranými dodavateli zpracovány PD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níže uvedené akce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Modernizace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stravovacího provozu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nemocnice-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Ing. Václav Jára,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Varnsdorf</a:t>
            </a: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Kanalizace Kubelíkova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Vodohospodářské stavby Nový Bor, spol. s r. o.</a:t>
            </a: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Rozhledna na Špičáku –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Ing. Václav Jára, Varnsdorf</a:t>
            </a: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Přeložka horkovodu polikliniky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EVČ, s. r. o., Pardubice</a:t>
            </a:r>
          </a:p>
          <a:p>
            <a:pPr marL="285750" indent="-285750">
              <a:buFontTx/>
              <a:buChar char="-"/>
            </a:pPr>
            <a:endParaRPr lang="cs-CZ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1509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75718" y="1248983"/>
            <a:ext cx="88708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Děkujeme </a:t>
            </a:r>
          </a:p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pozornost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4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007" y="0"/>
            <a:ext cx="11709071" cy="132556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výplní otvorů na základní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škole ZŠ Východní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40502" y="5237504"/>
            <a:ext cx="3610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SAMAT, spol. s r. o., Jiřetín pod Jedlovou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1.838.744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  <a:p>
            <a:r>
              <a:rPr lang="cs-CZ" dirty="0"/>
              <a:t>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590" y="1054667"/>
            <a:ext cx="7352413" cy="551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104781" y="312734"/>
            <a:ext cx="5886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šaten  a učebny ZŠ Východní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36735" y="588610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Regia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a. s. , Varnsdorf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661.290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35" y="1314477"/>
            <a:ext cx="5481589" cy="410997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976" y="2137558"/>
            <a:ext cx="5859839" cy="439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2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19610" y="5683421"/>
            <a:ext cx="5600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Jiří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Swadosch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tepelné izolace, Varnsdorf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1.323.159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80069" y="164874"/>
            <a:ext cx="9279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Oprava střešního pláště objektu 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MŠ Seifertova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10" y="866848"/>
            <a:ext cx="6157439" cy="461994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802" y="3461465"/>
            <a:ext cx="5601195" cy="314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0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4582" y="16182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Nákup </a:t>
            </a:r>
            <a:r>
              <a:rPr lang="cs-CZ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gastrozařízení</a:t>
            </a:r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ŠJ náměstí, MŠ Křižíkova, MŠ Pražská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16675" y="547334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Dodavatel:  SEP s. r. o., Děčín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754.843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168" y="1487384"/>
            <a:ext cx="6860376" cy="514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53583" y="21676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VEŘEJNÁ OSVĚTLENÍ</a:t>
            </a:r>
            <a:endParaRPr lang="cs-C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4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908</Words>
  <Application>Microsoft Office PowerPoint</Application>
  <PresentationFormat>Širokoúhlá obrazovka</PresentationFormat>
  <Paragraphs>131</Paragraphs>
  <Slides>43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Times New Roman</vt:lpstr>
      <vt:lpstr>Motiv Office</vt:lpstr>
      <vt:lpstr>INVESTIČNÍ AKCE 2016</vt:lpstr>
      <vt:lpstr>         ZÁKLADNÍ  A   MATEŘSKÉ ŠKOLY</vt:lpstr>
      <vt:lpstr>Multifunkční hřiště s umělým povrchem včetně oplocení  ZŠ Východní</vt:lpstr>
      <vt:lpstr>Oprava fasády ZŠ náměstí – II. etapa</vt:lpstr>
      <vt:lpstr>Výměna výplní otvorů na základní škole ZŠ Východní</vt:lpstr>
      <vt:lpstr>Prezentace aplikace PowerPoint</vt:lpstr>
      <vt:lpstr>Prezentace aplikace PowerPoint</vt:lpstr>
      <vt:lpstr>Nákup gastrozařízení ŠJ náměstí, MŠ Křižíkova, MŠ Pražská</vt:lpstr>
      <vt:lpstr>VEŘEJNÁ OSVĚTLENÍ</vt:lpstr>
      <vt:lpstr>Prezentace aplikace PowerPoint</vt:lpstr>
      <vt:lpstr> KOMUNIKACE, CHODNÍKY,   VEŘENÁ PROSTRANSTVÍ</vt:lpstr>
      <vt:lpstr>Celoplošná oprava komunikace Kozlova</vt:lpstr>
      <vt:lpstr> Celoplošné opravy komunikací lehké penetrace ul. Zhořelecká a Studánka  </vt:lpstr>
      <vt:lpstr>Celoplošná oprava komunikace technologií těžké penetrace ul. Hájenská</vt:lpstr>
      <vt:lpstr>Celoplošná oprava chodníku ze zámkové dlažby ul. Pražská, Západní, Husova </vt:lpstr>
      <vt:lpstr>Prezentace aplikace PowerPoint</vt:lpstr>
      <vt:lpstr>Prezentace aplikace PowerPoint</vt:lpstr>
      <vt:lpstr>Prezentace aplikace PowerPoint</vt:lpstr>
      <vt:lpstr> </vt:lpstr>
      <vt:lpstr>Přístupový chodník ke hřbitovu </vt:lpstr>
      <vt:lpstr>Prezentace aplikace PowerPoint</vt:lpstr>
      <vt:lpstr>Prezentace aplikace PowerPoint</vt:lpstr>
      <vt:lpstr> SPORTOVIŠTĚ</vt:lpstr>
      <vt:lpstr>Rekonstrukce palubovky v objektu sportovní haly </vt:lpstr>
      <vt:lpstr> Rekonstrukce a dostavba objektu zázemí zimního stadionu</vt:lpstr>
      <vt:lpstr>Prezentace aplikace PowerPoint</vt:lpstr>
      <vt:lpstr>Prezentace aplikace PowerPoint</vt:lpstr>
      <vt:lpstr>Prezentace aplikace PowerPoint</vt:lpstr>
      <vt:lpstr>Vnitřní parkoviště v areálu Kotliny </vt:lpstr>
      <vt:lpstr>Prezentace aplikace PowerPoint</vt:lpstr>
      <vt:lpstr>OBJEKTY OBČANSKÉ   VYBAVENOSTI</vt:lpstr>
      <vt:lpstr>Výměna oken, zateplení fasády a úprava venkovních ploch a vstupů do budovy polikliniky č.p. 2060 Varnsdorf </vt:lpstr>
      <vt:lpstr>Prezentace aplikace PowerPoint</vt:lpstr>
      <vt:lpstr>Prezentace aplikace PowerPoint</vt:lpstr>
      <vt:lpstr>   </vt:lpstr>
      <vt:lpstr> Zhotovení sochy Vincenze Pilze (pro městské divadlo) </vt:lpstr>
      <vt:lpstr>Oprava sociálního zařízení v areálu TS</vt:lpstr>
      <vt:lpstr>OBJEKTY   V ZÁJMU   PAMÁTKOVÉ PÉČE</vt:lpstr>
      <vt:lpstr>Oprava Hanischovy hrobky na hřbitově</vt:lpstr>
      <vt:lpstr>TECHNICKÁ   INFRASTRUKTURA</vt:lpstr>
      <vt:lpstr>Přeložka horkovodu u budovy polikliniky č.p. 2060</vt:lpstr>
      <vt:lpstr>Projektové dokumentace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INVESTIČNÍ AKCE 2015</dc:title>
  <dc:creator>Eva Kunčarová</dc:creator>
  <cp:lastModifiedBy>Eva Kunčarová</cp:lastModifiedBy>
  <cp:revision>304</cp:revision>
  <cp:lastPrinted>2017-03-15T08:47:12Z</cp:lastPrinted>
  <dcterms:created xsi:type="dcterms:W3CDTF">2015-11-20T11:53:37Z</dcterms:created>
  <dcterms:modified xsi:type="dcterms:W3CDTF">2017-03-24T09:51:35Z</dcterms:modified>
</cp:coreProperties>
</file>