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2" r:id="rId4"/>
    <p:sldId id="281" r:id="rId5"/>
    <p:sldId id="295" r:id="rId6"/>
    <p:sldId id="296" r:id="rId7"/>
    <p:sldId id="283" r:id="rId8"/>
    <p:sldId id="287" r:id="rId9"/>
    <p:sldId id="284" r:id="rId10"/>
    <p:sldId id="288" r:id="rId11"/>
    <p:sldId id="264" r:id="rId12"/>
    <p:sldId id="265" r:id="rId13"/>
    <p:sldId id="266" r:id="rId14"/>
    <p:sldId id="289" r:id="rId15"/>
    <p:sldId id="267" r:id="rId16"/>
    <p:sldId id="268" r:id="rId17"/>
    <p:sldId id="269" r:id="rId18"/>
    <p:sldId id="303" r:id="rId19"/>
    <p:sldId id="285" r:id="rId20"/>
    <p:sldId id="257" r:id="rId21"/>
    <p:sldId id="258" r:id="rId22"/>
    <p:sldId id="260" r:id="rId23"/>
    <p:sldId id="259" r:id="rId24"/>
    <p:sldId id="261" r:id="rId25"/>
    <p:sldId id="263" r:id="rId26"/>
    <p:sldId id="274" r:id="rId27"/>
    <p:sldId id="304" r:id="rId28"/>
    <p:sldId id="298" r:id="rId29"/>
    <p:sldId id="297" r:id="rId30"/>
    <p:sldId id="299" r:id="rId31"/>
    <p:sldId id="291" r:id="rId32"/>
    <p:sldId id="276" r:id="rId33"/>
    <p:sldId id="277" r:id="rId34"/>
    <p:sldId id="278" r:id="rId35"/>
    <p:sldId id="279" r:id="rId36"/>
    <p:sldId id="290" r:id="rId37"/>
    <p:sldId id="271" r:id="rId38"/>
    <p:sldId id="300" r:id="rId39"/>
    <p:sldId id="301" r:id="rId40"/>
    <p:sldId id="275" r:id="rId41"/>
    <p:sldId id="273" r:id="rId42"/>
    <p:sldId id="292" r:id="rId43"/>
    <p:sldId id="280" r:id="rId44"/>
    <p:sldId id="272" r:id="rId45"/>
    <p:sldId id="293" r:id="rId46"/>
    <p:sldId id="270" r:id="rId47"/>
    <p:sldId id="294" r:id="rId48"/>
    <p:sldId id="302" r:id="rId4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711" autoAdjust="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outlineViewPr>
    <p:cViewPr>
      <p:scale>
        <a:sx n="33" d="100"/>
        <a:sy n="33" d="100"/>
      </p:scale>
      <p:origin x="0" y="-87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20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67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1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6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27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12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039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95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273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274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714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91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70FFB-B808-4069-8576-A6B98D058502}" type="datetimeFigureOut">
              <a:rPr lang="cs-CZ" smtClean="0"/>
              <a:t>23.12.2015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26C1-95DC-4706-B7D0-41B05C8DC2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32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4"/>
          <p:cNvSpPr>
            <a:spLocks noGrp="1"/>
          </p:cNvSpPr>
          <p:nvPr>
            <p:ph type="subTitle" idx="1"/>
          </p:nvPr>
        </p:nvSpPr>
        <p:spPr>
          <a:xfrm>
            <a:off x="1369620" y="799461"/>
            <a:ext cx="9144000" cy="1655762"/>
          </a:xfrm>
        </p:spPr>
        <p:txBody>
          <a:bodyPr>
            <a:normAutofit fontScale="92500" lnSpcReduction="10000"/>
          </a:bodyPr>
          <a:lstStyle/>
          <a:p>
            <a:endParaRPr lang="cs-CZ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MĚSTO VARNSDORF</a:t>
            </a:r>
            <a:endParaRPr lang="cs-CZ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520890"/>
          </a:xfrm>
        </p:spPr>
        <p:txBody>
          <a:bodyPr/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INVESTIČNÍ AKCE 2015</a:t>
            </a:r>
            <a:endParaRPr lang="cs-CZ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9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5000">
        <p:cut/>
      </p:transition>
    </mc:Choice>
    <mc:Fallback xmlns="">
      <p:transition advClick="0" advTm="1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54480" y="70951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VEŘEJNÁ OSVĚTLENÍ</a:t>
            </a:r>
            <a:endParaRPr lang="cs-CZ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4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1658" y="702514"/>
            <a:ext cx="3611829" cy="481577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616" y="3857451"/>
            <a:ext cx="3850208" cy="288765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821" y="-1777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VO v ul. Plzeňská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3493" y="61819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Technické služby města Varnsdorf, s. r. o.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1.230.322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93" y="1132190"/>
            <a:ext cx="5848128" cy="438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9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6948" y="-607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Rozšíření veřejného osvětlení ul. Barvířská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86046" y="5804620"/>
            <a:ext cx="46024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Technické služby města Varnsdorf, s. r. o.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378.359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8764" y="2153826"/>
            <a:ext cx="3344387" cy="445918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978" y="853811"/>
            <a:ext cx="3523754" cy="469834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264" y="1125948"/>
            <a:ext cx="3660321" cy="48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8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844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VO v ul. Husova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42307" y="600341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Technické služby města Varnsdorf, s. r. o.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189.822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8727" y="1460665"/>
            <a:ext cx="3749306" cy="499907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35" y="1057340"/>
            <a:ext cx="5882244" cy="441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6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2584" y="48387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VODNÍ HOSPODÁŘSTVÍ</a:t>
            </a:r>
            <a:endParaRPr lang="cs-CZ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5274" y="-2998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vodního toku ul. ČS Letců</a:t>
            </a:r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(přechod akce z roku 2014)</a:t>
            </a:r>
            <a:endParaRPr lang="cs-CZ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880025" y="558021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MAJJ-KUPEC s. r. o., Děčín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500. 963 Kč vč. DPH 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(2014 - 35.538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2015 – 468.425 Kč vč. DPH)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698" y="1025670"/>
            <a:ext cx="2751117" cy="412667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0025" y="1759712"/>
            <a:ext cx="4431949" cy="332396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883166"/>
            <a:ext cx="3131363" cy="469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4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0698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vodního toku ul. Duchcovská</a:t>
            </a:r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(přechod z roku 2014)</a:t>
            </a:r>
            <a:endParaRPr lang="cs-CZ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86048" y="535008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Josef Aulický, vodohospodářské stavby, Děčín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451.185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(2014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362.366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2015 –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88.819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DPH)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302" y="1325563"/>
            <a:ext cx="5364184" cy="357612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498" y="2320413"/>
            <a:ext cx="5961413" cy="397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2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4445" y="-3189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vodního toku Zaječí potok</a:t>
            </a:r>
            <a:b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(přechod z roku 2014)</a:t>
            </a:r>
            <a:endParaRPr lang="cs-CZ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31174" y="5014380"/>
            <a:ext cx="40237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Voka CL s. r. o., 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Zahrádky u ČESKÉ LÍPY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3.036.383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(2014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95.770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2015 –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2.940.613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DPH)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37" y="1006584"/>
            <a:ext cx="3732811" cy="559921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415" y="856611"/>
            <a:ext cx="5333863" cy="400039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4931" y="3681856"/>
            <a:ext cx="4085768" cy="306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3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63" y="1310266"/>
            <a:ext cx="6029467" cy="402370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278" y="3550721"/>
            <a:ext cx="4802121" cy="319944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669" y="151689"/>
            <a:ext cx="4795730" cy="319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1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6274" y="0"/>
            <a:ext cx="10510195" cy="1358178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KOMUNIKACE, CHODNÍKY, </a:t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VEŘENÁ PROSTRANSTVÍ</a:t>
            </a:r>
            <a:endParaRPr lang="cs-CZ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1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325" y="-116679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ZÁKLADNÍ </a:t>
            </a:r>
            <a:br>
              <a:rPr lang="cs-CZ" sz="6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br>
              <a:rPr lang="cs-CZ" sz="6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MATEŘSKÉ ŠKOLY</a:t>
            </a:r>
            <a:endParaRPr lang="cs-CZ" sz="67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0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40" y="1600200"/>
            <a:ext cx="3011042" cy="401472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3524" y="1282750"/>
            <a:ext cx="3367950" cy="2525963"/>
          </a:xfrm>
          <a:prstGeom prst="rect">
            <a:avLst/>
          </a:prstGeom>
        </p:spPr>
      </p:pic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94" y="1198971"/>
            <a:ext cx="4014629" cy="3010972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105" y="0"/>
            <a:ext cx="11966369" cy="1600200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Celoplošné opravy komunikací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technologií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lehké penetrace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ulici Podzimní, Hřbitovní a na Studánce</a:t>
            </a:r>
            <a:r>
              <a:rPr lang="cs-CZ" dirty="0"/>
              <a:t>	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5105" y="5454982"/>
            <a:ext cx="5080661" cy="1303317"/>
          </a:xfrm>
        </p:spPr>
        <p:txBody>
          <a:bodyPr>
            <a:normAutofit fontScale="92500" lnSpcReduction="20000"/>
          </a:bodyPr>
          <a:lstStyle/>
          <a:p>
            <a:r>
              <a:rPr lang="cs-CZ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G&amp;G </a:t>
            </a:r>
            <a:r>
              <a:rPr lang="cs-CZ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Stav s.r.o., Starý </a:t>
            </a:r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Bydžov</a:t>
            </a:r>
          </a:p>
          <a:p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Podzimní -  176 237 Kč vč. DPH</a:t>
            </a:r>
            <a:endParaRPr lang="cs-CZ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Hřbitovní - 138 340 Kč vč. DPH</a:t>
            </a:r>
            <a:endParaRPr lang="cs-CZ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Studánka - 368 614 </a:t>
            </a:r>
            <a:r>
              <a:rPr lang="cs-CZ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693" y="4055203"/>
            <a:ext cx="3391902" cy="254392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820" y="2279766"/>
            <a:ext cx="2346861" cy="312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5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221" y="1840521"/>
            <a:ext cx="5310743" cy="398305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63" y="1174327"/>
            <a:ext cx="5233060" cy="392479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02" y="342486"/>
            <a:ext cx="10709562" cy="807522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Celoplošné opravy komunikací Severská a S. K. Neumanna technologií ABS</a:t>
            </a:r>
            <a:r>
              <a:rPr lang="cs-CZ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12221" y="544705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 silnice a mosty Děčín, a. s.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ulice Severská: 602.595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ulice S. K. Neumanna: 651.034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020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ástupný symbol pro obsah 1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651" y="1808031"/>
            <a:ext cx="6172200" cy="4629150"/>
          </a:xfr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51" y="1201070"/>
            <a:ext cx="3420093" cy="456012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0"/>
            <a:ext cx="10200905" cy="1600200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 zámkové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dlažby včetně opěrné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zdi v ulici 5. května </a:t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9803" y="60096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 silnice a mosty Děčín, a. s.  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1.213.000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296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388" y="2102123"/>
            <a:ext cx="3330581" cy="4440774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6" y="1277182"/>
            <a:ext cx="3214465" cy="4285954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1010" y="233954"/>
            <a:ext cx="10918055" cy="68964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dlažby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ulici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Partyzánů a Revoluční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5786" y="567503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služby města Varnsdorf, s. r. o.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Revoluční 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342.187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Partyzánů (I.) – 321.680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731" y="1324364"/>
            <a:ext cx="3262999" cy="435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3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9953" y="1287078"/>
            <a:ext cx="2634165" cy="3510674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0" y="5426839"/>
            <a:ext cx="8934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Bardzák s.r.o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Benešov nad Ploučnicí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Kostelní -  658.961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Východní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463.706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DPH</a:t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Partyzánů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(II.)- u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divadla – 301.012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DPH</a:t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/>
              <a:t> </a:t>
            </a:r>
          </a:p>
          <a:p>
            <a:r>
              <a:rPr lang="cs-CZ" dirty="0"/>
              <a:t> </a:t>
            </a:r>
          </a:p>
          <a:p>
            <a:r>
              <a:rPr lang="cs-CZ" dirty="0"/>
              <a:t>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692991" y="409915"/>
            <a:ext cx="1877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683" y="4077511"/>
            <a:ext cx="3642435" cy="2726711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137" y="2042080"/>
            <a:ext cx="2538569" cy="338475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58" y="1040629"/>
            <a:ext cx="2515033" cy="3353377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141" y="1533249"/>
            <a:ext cx="2920192" cy="3893589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486888" y="86749"/>
            <a:ext cx="116025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Celoplošná oprava chodníku ze zámkové dlažby včetně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        		   ulici Východní, Partyzánů a Kostelní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073" y="-156682"/>
            <a:ext cx="10515600" cy="1495206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Obnova 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stezky okolo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„Mašíňáku“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8274742" y="5596216"/>
            <a:ext cx="3677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Technické služby města Varnsdorf, s. r. o.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497.867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60" y="837641"/>
            <a:ext cx="3882226" cy="291167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60" y="3847498"/>
            <a:ext cx="3870523" cy="290289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398" y="709132"/>
            <a:ext cx="3131127" cy="469669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575" y="1104082"/>
            <a:ext cx="3526971" cy="52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9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0273" y="3737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Hřbitov – parkovací stání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33172" y="5708894"/>
            <a:ext cx="3674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služby města Varnsdorf s. r. o.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399.977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455" y="2284019"/>
            <a:ext cx="5611526" cy="420864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22" y="1138838"/>
            <a:ext cx="5491051" cy="41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48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018471" y="168624"/>
            <a:ext cx="556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Úprava prostranství u Věžičky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385454" y="5872785"/>
            <a:ext cx="8862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URBANISTICKÁ STUDIE PROSTRANSTVÍ OKOLÍ “VĚŽIČKY” -  VARNSDORF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72" y="929373"/>
            <a:ext cx="5753397" cy="386392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6" y="2119482"/>
            <a:ext cx="5567077" cy="37533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72" y="929373"/>
            <a:ext cx="6240621" cy="419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5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417" y="1524218"/>
            <a:ext cx="5866939" cy="3906982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9" y="1491419"/>
            <a:ext cx="5902349" cy="3939781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826292" y="5945274"/>
            <a:ext cx="344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Před realizací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74129" y="331014"/>
            <a:ext cx="556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Úprava prostranství u Věžičky</a:t>
            </a:r>
          </a:p>
        </p:txBody>
      </p:sp>
    </p:spTree>
    <p:extLst>
      <p:ext uri="{BB962C8B-B14F-4D97-AF65-F5344CB8AC3E}">
        <p14:creationId xmlns:p14="http://schemas.microsoft.com/office/powerpoint/2010/main" val="158185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3059" y="-363164"/>
            <a:ext cx="9144000" cy="1145824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Úprava prostranství u Věžičky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9589" y="5780315"/>
            <a:ext cx="3511138" cy="762989"/>
          </a:xfrm>
        </p:spPr>
        <p:txBody>
          <a:bodyPr>
            <a:normAutofit/>
          </a:bodyPr>
          <a:lstStyle/>
          <a:p>
            <a:pPr algn="l"/>
            <a: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Strabag, a. s., Praha</a:t>
            </a:r>
            <a:b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12.292.572 Kč vč. DPH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589" y="877662"/>
            <a:ext cx="5311013" cy="398326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036" y="2105031"/>
            <a:ext cx="5925826" cy="443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9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44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Rozšíření MŠ v objektu ZŠ a MŠ Bratislavská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5429" y="520829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Miroslav Hantych, Markvartice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díla: 1.089.000,00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29" y="1087531"/>
            <a:ext cx="5407231" cy="359137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175" y="2954774"/>
            <a:ext cx="5191753" cy="34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3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97" y="3478373"/>
            <a:ext cx="4370120" cy="327759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97" y="90415"/>
            <a:ext cx="4370120" cy="328108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200" y="1329089"/>
            <a:ext cx="5726491" cy="429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3831" y="1837665"/>
            <a:ext cx="10515600" cy="1867436"/>
          </a:xfrm>
        </p:spPr>
        <p:txBody>
          <a:bodyPr>
            <a:norm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SPORTOVIŠTĚ</a:t>
            </a:r>
            <a:endParaRPr lang="cs-CZ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4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149" y="2321144"/>
            <a:ext cx="5488310" cy="4094378"/>
          </a:xfrm>
          <a:prstGeom prst="rect">
            <a:avLst/>
          </a:prstGeom>
          <a:pattFill prst="horzBrick">
            <a:fgClr>
              <a:schemeClr val="accent6">
                <a:lumMod val="60000"/>
                <a:lumOff val="4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WORKOUT PARK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600551" y="560699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Enuma Elis s. r. o., Praha 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465.850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46" y="1809423"/>
            <a:ext cx="5494317" cy="412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5701" y="-19301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Mobilní tribuny Zimní stadion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66057" y="6067221"/>
            <a:ext cx="4849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Zámečnictví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Vítek, Rumburk 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426.404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72" y="977986"/>
            <a:ext cx="3816927" cy="508923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148" y="1510991"/>
            <a:ext cx="6281056" cy="471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4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315" y="-1807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Drobné opravy 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sportovní haly</a:t>
            </a:r>
            <a:b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6" y="856464"/>
            <a:ext cx="4707577" cy="353068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556" y="819113"/>
            <a:ext cx="4537365" cy="3403024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3718281" y="499217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7677890" y="4222137"/>
            <a:ext cx="43592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Zateplení části fasády: Lubomír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Katuščák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		        Varnsdorf 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143.269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82136" y="4847699"/>
            <a:ext cx="31232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vstupu: Samat, s. r. o., Jiřetín pod Jedlovou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89.981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00158" y="58913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Parkoviště: SaM silnice a mosty Děčín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141.987 Kč vč. 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718" y="3511527"/>
            <a:ext cx="4357172" cy="326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3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5699387"/>
            <a:ext cx="5364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služby města Varnsdorf, s. r. o. 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452.230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sp>
        <p:nvSpPr>
          <p:cNvPr id="4" name="Obdélník 3"/>
          <p:cNvSpPr/>
          <p:nvPr/>
        </p:nvSpPr>
        <p:spPr>
          <a:xfrm>
            <a:off x="4206710" y="9591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-273131" y="-80292"/>
            <a:ext cx="124651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Oplocení hřiště v ul. Nemocniční</a:t>
            </a:r>
          </a:p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Oprava oplocení a vybudování vnitřního parkoviště v Kotlině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99" y="1325644"/>
            <a:ext cx="4556166" cy="341712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839" y="1120037"/>
            <a:ext cx="3862793" cy="3622732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683" y="3754792"/>
            <a:ext cx="3995107" cy="29963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23" y="2931403"/>
            <a:ext cx="3554831" cy="266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6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4" y="18851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OBJEKTY OBČANSKÉ </a:t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VYBAVENOSTI</a:t>
            </a:r>
            <a:endParaRPr lang="cs-CZ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9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537" y="0"/>
            <a:ext cx="11697194" cy="1325563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oken, zateplení fasády a úprava venkovních ploch a vstupů do budovy polikliniky č.p. 2060 Varnsdorf </a:t>
            </a:r>
          </a:p>
        </p:txBody>
      </p:sp>
      <p:sp>
        <p:nvSpPr>
          <p:cNvPr id="3" name="Obdélník 2"/>
          <p:cNvSpPr/>
          <p:nvPr/>
        </p:nvSpPr>
        <p:spPr>
          <a:xfrm>
            <a:off x="7864682" y="5337037"/>
            <a:ext cx="444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Stavební spol. RBK a. s., Praha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13.556.042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(rok 2015: 7.536.319 Kč)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07" y="1273292"/>
            <a:ext cx="7327075" cy="548970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864683" y="1672194"/>
            <a:ext cx="41887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Etapa  </a:t>
            </a:r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výměna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oken a vstupních dveří, zateplení fasády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budovy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buAutoNum type="romanUcPeriod"/>
            </a:pPr>
            <a:r>
              <a:rPr lang="cs-CZ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Etapa </a:t>
            </a:r>
            <a: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br>
              <a:rPr lang="cs-CZ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nový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bezbariérový vstup (rampa), terénní úpravy a nové zpevněné plochy (dlažby), přeložka horkovodu, nové kanalizační přípojky (dešťová, splašková),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demolice ocelových přístřešků</a:t>
            </a:r>
          </a:p>
        </p:txBody>
      </p:sp>
    </p:spTree>
    <p:extLst>
      <p:ext uri="{BB962C8B-B14F-4D97-AF65-F5344CB8AC3E}">
        <p14:creationId xmlns:p14="http://schemas.microsoft.com/office/powerpoint/2010/main" val="337083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47" y="1377538"/>
            <a:ext cx="6238504" cy="467887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423" y="1005423"/>
            <a:ext cx="4273880" cy="5698507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742247" y="-59920"/>
            <a:ext cx="10856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oken, zateplení fasády a úprava venkovních ploch a vstupů do budovy polikliniky č.p. 2060 Varnsdorf </a:t>
            </a:r>
          </a:p>
        </p:txBody>
      </p:sp>
    </p:spTree>
    <p:extLst>
      <p:ext uri="{BB962C8B-B14F-4D97-AF65-F5344CB8AC3E}">
        <p14:creationId xmlns:p14="http://schemas.microsoft.com/office/powerpoint/2010/main" val="270490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062" y="1438862"/>
            <a:ext cx="5870957" cy="440779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503" y="2345376"/>
            <a:ext cx="5779325" cy="4334494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724395" y="232006"/>
            <a:ext cx="11150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Výměna oken, zateplení fasády a úprava venkovních ploch </a:t>
            </a:r>
            <a:endParaRPr lang="cs-CZ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vstupů do budovy polikliniky č.p. 2060 Varnsdorf </a:t>
            </a:r>
          </a:p>
        </p:txBody>
      </p:sp>
    </p:spTree>
    <p:extLst>
      <p:ext uri="{BB962C8B-B14F-4D97-AF65-F5344CB8AC3E}">
        <p14:creationId xmlns:p14="http://schemas.microsoft.com/office/powerpoint/2010/main" val="383576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007" y="0"/>
            <a:ext cx="11709071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Multifunkční hřiště s umělým povrchem včetně oplocení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44383" y="545328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Eurogreen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CZ, s. r. o., Jiřetín pod Jedlovou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2.299.000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  <a:p>
            <a:r>
              <a:rPr lang="cs-CZ" dirty="0"/>
              <a:t>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543" y="2351314"/>
            <a:ext cx="5820911" cy="386612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840" y="1325597"/>
            <a:ext cx="5716946" cy="379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571" y="10279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osobních výtahů</a:t>
            </a:r>
            <a: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bytový dům  č. p. 3023 ul. Kmochova, DPS č. p. 2970 ul. Lesní)</a:t>
            </a:r>
            <a:b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l-PL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cs-C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633069" y="58954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Schindler CZ a. s., Praha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1.656.000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896" y="2913423"/>
            <a:ext cx="1995796" cy="266106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24" y="1467238"/>
            <a:ext cx="2967009" cy="395601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133" y="1564099"/>
            <a:ext cx="2983428" cy="397790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780" y="1797343"/>
            <a:ext cx="3315937" cy="442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6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00250" y="-2686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Odkanalizování objektu </a:t>
            </a:r>
            <a:r>
              <a:rPr lang="cs-CZ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MěÚ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č. p. 1838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8324602" y="368816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MAJJ-KUPEC s. r. o., 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Děčín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1.266.138,29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601" y="842566"/>
            <a:ext cx="3661836" cy="274637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04" y="842566"/>
            <a:ext cx="5568418" cy="417631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959" y="3588943"/>
            <a:ext cx="4091642" cy="306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73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393" y="1932668"/>
            <a:ext cx="11128168" cy="1325563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OBJEKTY </a:t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ZÁJMU </a:t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PAMÁTKOVÉ PÉČE</a:t>
            </a:r>
            <a:endParaRPr lang="cs-CZ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3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59873" y="-2761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Nátěry hrázdění na Hrádku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585361" y="5796473"/>
            <a:ext cx="6115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Tomáš Limberský, Varnsdorf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289.000Kč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 (dotace – 202.000,00 Kč)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55" y="847978"/>
            <a:ext cx="3844386" cy="576657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64" y="1125071"/>
            <a:ext cx="6893627" cy="459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0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střechy </a:t>
            </a:r>
            <a:r>
              <a:rPr lang="cs-CZ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Hanischovy</a:t>
            </a:r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hrobky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10908" y="592836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Šluknovská realitní společnost s. r. o.</a:t>
            </a:r>
            <a:b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406.919,50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5427" y="1520043"/>
            <a:ext cx="6308645" cy="473148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08" y="1690688"/>
            <a:ext cx="5176533" cy="38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3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8839" y="186141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TECHNICKÁ </a:t>
            </a:r>
            <a:b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INFRASTRUKTURA</a:t>
            </a:r>
            <a:endParaRPr lang="cs-CZ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1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549" y="-2666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Vodovod a kanalizace ul. Nemocniční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14549" y="49730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MAJJ-KUPEC s. r. o., Děčín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2.352.554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53" y="3247068"/>
            <a:ext cx="6147460" cy="345193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95" y="1037546"/>
            <a:ext cx="4378053" cy="328354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137" y="722148"/>
            <a:ext cx="4378037" cy="245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7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Projektové dokumentace</a:t>
            </a:r>
            <a:endParaRPr lang="cs-CZ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256312" y="1690688"/>
            <a:ext cx="80514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letošním roce byly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dále vybranými dodavateli zpracovány PD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níže uvedené akce: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administrativní budovy a strojovny zimního stadionu 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H – projekt, Praha – 1.078110 Kč vč. DPH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Úpravy prostranství autobusového nádraží ve Varnsdorfu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NE2D Projekt s. r. o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 – 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544.500 Kč vč. DPH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Podzemní kontejnery na tříděné odpady ve Varnsdorfu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Radka Kamberská, Varnsdorf 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Sběrný dvůr odpadů města Varnsdorf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Valbek, spol. s r. o., 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Ústí nad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Labem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726.000 Kč vč. DPH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1509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24000" y="-147330"/>
            <a:ext cx="887086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s-CZ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Děkujeme </a:t>
            </a:r>
          </a:p>
          <a:p>
            <a:pPr algn="ctr"/>
            <a:r>
              <a:rPr lang="cs-CZ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pozornost</a:t>
            </a:r>
            <a:endParaRPr lang="cs-CZ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4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452" y="-29989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Oprava fasády ZŠ náměstí – I. etapa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9802" y="58652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DKK Stav s. r. o., Liberec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847.000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DPH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36" y="713943"/>
            <a:ext cx="6693143" cy="501985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48" y="2814452"/>
            <a:ext cx="4929479" cy="369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64" y="1013462"/>
            <a:ext cx="3876341" cy="25745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703080" y="187811"/>
            <a:ext cx="9729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Dětské hřiště a zahrada v přírodním stylu MŠ Pražská</a:t>
            </a:r>
          </a:p>
        </p:txBody>
      </p:sp>
      <p:sp>
        <p:nvSpPr>
          <p:cNvPr id="6" name="Obdélník 5"/>
          <p:cNvSpPr/>
          <p:nvPr/>
        </p:nvSpPr>
        <p:spPr>
          <a:xfrm>
            <a:off x="4284984" y="1319358"/>
            <a:ext cx="3688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AQUATEST a.s., Praha</a:t>
            </a: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4.356.000,00 Kč vč. DPH </a:t>
            </a:r>
          </a:p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Poskytnutá dotace z OPŽP:  4.156.556 Kč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478" y="3004904"/>
            <a:ext cx="3719741" cy="2789806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041" y="945372"/>
            <a:ext cx="3734376" cy="2800782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11" y="3736772"/>
            <a:ext cx="4000446" cy="3000334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7092" y="3966358"/>
            <a:ext cx="3694331" cy="277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0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95" y="670273"/>
            <a:ext cx="4652489" cy="348936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626" y="670273"/>
            <a:ext cx="5820567" cy="386589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427" y="3748562"/>
            <a:ext cx="4034969" cy="3026227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74" y="3824681"/>
            <a:ext cx="4327132" cy="2873991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223158" y="85498"/>
            <a:ext cx="11258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Dětské hřiště a zahrada v přírodním stylu MŠ Pražská</a:t>
            </a:r>
          </a:p>
        </p:txBody>
      </p:sp>
    </p:spTree>
    <p:extLst>
      <p:ext uri="{BB962C8B-B14F-4D97-AF65-F5344CB8AC3E}">
        <p14:creationId xmlns:p14="http://schemas.microsoft.com/office/powerpoint/2010/main" val="329462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612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Rekonstrukce fasády MŠ Poštovní</a:t>
            </a:r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97922" y="578965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S+K Rumburský stavební servis, Rumburk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1.210.000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Kč vč. DPH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43831"/>
            <a:ext cx="6004000" cy="398773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22" y="1277956"/>
            <a:ext cx="6096000" cy="40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9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7932" y="-767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Koloběžková dráha MŠ Národní </a:t>
            </a:r>
            <a:endParaRPr lang="cs-CZ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30629" y="54112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Zhotovitel: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Technické služby města Varnsdorf, s. r. o.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Cena díla: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193.600 Kč </a:t>
            </a: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vč. DPH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93" y="1341321"/>
            <a:ext cx="5157837" cy="342572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732" y="2574399"/>
            <a:ext cx="6132582" cy="407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6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1968</TotalTime>
  <Words>838</Words>
  <Application>Microsoft Office PowerPoint</Application>
  <PresentationFormat>Širokoúhlá obrazovka</PresentationFormat>
  <Paragraphs>146</Paragraphs>
  <Slides>48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53" baseType="lpstr">
      <vt:lpstr>Arial</vt:lpstr>
      <vt:lpstr>Calibri</vt:lpstr>
      <vt:lpstr>Calibri Light</vt:lpstr>
      <vt:lpstr>Times New Roman</vt:lpstr>
      <vt:lpstr>Motiv Office</vt:lpstr>
      <vt:lpstr>INVESTIČNÍ AKCE 2015</vt:lpstr>
      <vt:lpstr>         ZÁKLADNÍ  A   MATEŘSKÉ ŠKOLY</vt:lpstr>
      <vt:lpstr>Rozšíření MŠ v objektu ZŠ a MŠ Bratislavská</vt:lpstr>
      <vt:lpstr>Multifunkční hřiště s umělým povrchem včetně oplocení</vt:lpstr>
      <vt:lpstr>Oprava fasády ZŠ náměstí – I. etapa</vt:lpstr>
      <vt:lpstr>Prezentace aplikace PowerPoint</vt:lpstr>
      <vt:lpstr>Prezentace aplikace PowerPoint</vt:lpstr>
      <vt:lpstr>Rekonstrukce fasády MŠ Poštovní</vt:lpstr>
      <vt:lpstr>Koloběžková dráha MŠ Národní </vt:lpstr>
      <vt:lpstr>    VEŘEJNÁ OSVĚTLENÍ</vt:lpstr>
      <vt:lpstr>Rekonstrukce VO v ul. Plzeňská</vt:lpstr>
      <vt:lpstr>Rozšíření veřejného osvětlení ul. Barvířská</vt:lpstr>
      <vt:lpstr>Oprava VO v ul. Husova</vt:lpstr>
      <vt:lpstr>     VODNÍ HOSPODÁŘSTVÍ</vt:lpstr>
      <vt:lpstr> Oprava vodního toku ul. ČS Letců (přechod akce z roku 2014)</vt:lpstr>
      <vt:lpstr>Oprava vodního toku ul. Duchcovská (přechod z roku 2014)</vt:lpstr>
      <vt:lpstr>Oprava vodního toku Zaječí potok (přechod z roku 2014)</vt:lpstr>
      <vt:lpstr>Prezentace aplikace PowerPoint</vt:lpstr>
      <vt:lpstr>       KOMUNIKACE, CHODNÍKY,   VEŘENÁ PROSTRANSTVÍ</vt:lpstr>
      <vt:lpstr>Celoplošné opravy komunikací technologií lehké penetrace v ulici Podzimní, Hřbitovní a na Studánce  </vt:lpstr>
      <vt:lpstr>  Celoplošné opravy komunikací Severská a S. K. Neumanna technologií ABS  </vt:lpstr>
      <vt:lpstr>Celoplošná oprava chodníku ze zámkové dlažby včetně opěrné zdi v ulici 5. května  </vt:lpstr>
      <vt:lpstr>Prezentace aplikace PowerPoint</vt:lpstr>
      <vt:lpstr>Prezentace aplikace PowerPoint</vt:lpstr>
      <vt:lpstr>Obnova stezky okolo „Mašíňáku“ </vt:lpstr>
      <vt:lpstr>Hřbitov – parkovací stání</vt:lpstr>
      <vt:lpstr>Prezentace aplikace PowerPoint</vt:lpstr>
      <vt:lpstr>Prezentace aplikace PowerPoint</vt:lpstr>
      <vt:lpstr>Úprava prostranství u Věžičky</vt:lpstr>
      <vt:lpstr>Prezentace aplikace PowerPoint</vt:lpstr>
      <vt:lpstr> SPORTOVIŠTĚ</vt:lpstr>
      <vt:lpstr>WORKOUT PARK</vt:lpstr>
      <vt:lpstr>Mobilní tribuny Zimní stadion</vt:lpstr>
      <vt:lpstr>Drobné opravy sportovní haly </vt:lpstr>
      <vt:lpstr>Prezentace aplikace PowerPoint</vt:lpstr>
      <vt:lpstr>OBJEKTY OBČANSKÉ   VYBAVENOSTI</vt:lpstr>
      <vt:lpstr>Výměna oken, zateplení fasády a úprava venkovních ploch a vstupů do budovy polikliniky č.p. 2060 Varnsdorf </vt:lpstr>
      <vt:lpstr>Prezentace aplikace PowerPoint</vt:lpstr>
      <vt:lpstr>Prezentace aplikace PowerPoint</vt:lpstr>
      <vt:lpstr>Rekonstrukce osobních výtahů ( bytový dům  č. p. 3023 ul. Kmochova, DPS č. p. 2970 ul. Lesní)      </vt:lpstr>
      <vt:lpstr>Odkanalizování objektu MěÚ č. p. 1838</vt:lpstr>
      <vt:lpstr>OBJEKTY   V ZÁJMU   PAMÁTKOVÉ PÉČE</vt:lpstr>
      <vt:lpstr>Nátěry hrázdění na Hrádku</vt:lpstr>
      <vt:lpstr>Oprava střechy Hanischovy hrobky</vt:lpstr>
      <vt:lpstr>TECHNICKÁ   INFRASTRUKTURA</vt:lpstr>
      <vt:lpstr>Vodovod a kanalizace ul. Nemocniční</vt:lpstr>
      <vt:lpstr>Projektové dokumentace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INVESTIČNÍ AKCE 2015</dc:title>
  <dc:creator>Eva Kunčarová</dc:creator>
  <cp:lastModifiedBy>Jan Louka</cp:lastModifiedBy>
  <cp:revision>168</cp:revision>
  <cp:lastPrinted>2015-12-23T08:54:55Z</cp:lastPrinted>
  <dcterms:created xsi:type="dcterms:W3CDTF">2015-11-20T11:53:37Z</dcterms:created>
  <dcterms:modified xsi:type="dcterms:W3CDTF">2015-12-23T08:57:05Z</dcterms:modified>
</cp:coreProperties>
</file>